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62" r:id="rId4"/>
    <p:sldId id="260" r:id="rId5"/>
    <p:sldId id="261" r:id="rId6"/>
    <p:sldId id="259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8" r:id="rId16"/>
    <p:sldId id="279" r:id="rId17"/>
    <p:sldId id="280" r:id="rId18"/>
    <p:sldId id="281" r:id="rId19"/>
    <p:sldId id="282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125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55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674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184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41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987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59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1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13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89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5963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056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189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9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531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4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nationalbank.kz/?getpg=outurl&amp;out=jl:51045864.0%2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ionalbank.kz/kz/page/dannye-po-intervenciyam-nbk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.gov.kz/inf/standard/nationa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ionalbank.kz/kz/builder/otkrytaya-poziciya-po-operaciyam-nbk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albank.kz/get-file/source/uploads/files/pr_2411.docx" TargetMode="External"/><Relationship Id="rId2" Type="http://schemas.openxmlformats.org/officeDocument/2006/relationships/hyperlink" Target="https://nationalbank.kz/get-file/source/uploads/files/%D2%9A%D0%B0%D0%B7%D0%B0%D2%9B%D1%81%D1%82%D0%B0%D0%BD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ationalbank.kz/get-file/source/uploads/files/2411_prin.docx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nationalbank.kz/get-file/source/uploads/files/PP70kaz.doc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214554"/>
            <a:ext cx="8458200" cy="307183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 түрлері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842248" cy="655272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капитализмнің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мануфактура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Италияның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қалаларында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(Венеция, Генуе)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V-XV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тауар-ақша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делінеді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Венецияда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Генуеде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Амстердамда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Гамбургте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Нюрнбергте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саудагер-клиенттер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жиробанктер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Жиробанктер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металлдардан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жиробанктер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ссудаға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феодализм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тұсында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делдалдық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қажеттігінен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тиек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6014" y="188640"/>
            <a:ext cx="88924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“Банк”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столы”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алаңдарда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сауда-саттық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формадағы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ақша-сауда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саудагерлердің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айырбастаушылар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қаражаттарын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ссудаға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айырбастаушылар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банкирлерге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Тарихшылардың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э. д. 2300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холдейлердің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ссудалар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э. д.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ғ.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операцияларының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жасалғандығын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э. д. 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Грецияда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б.э.д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ІІІ ғ.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Римдік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банкирлерді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кумулияр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жүргізуге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етілмеген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Вавилон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алу-сату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6681" y="188640"/>
            <a:ext cx="89644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аясының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сіпорындардан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“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банк”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қолма-қолсыз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ақша-несие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“ҚР-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1-бабына 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йкес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–осы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30-бабына 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операцияларға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крреспондентік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6632"/>
            <a:ext cx="90364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</a:t>
            </a:r>
            <a:r>
              <a:rPr lang="ru-RU" dirty="0" err="1"/>
              <a:t>кассалық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: банкнота мен </a:t>
            </a:r>
            <a:r>
              <a:rPr lang="ru-RU" dirty="0" err="1"/>
              <a:t>монетаны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, беру, </a:t>
            </a:r>
            <a:r>
              <a:rPr lang="ru-RU" dirty="0" err="1"/>
              <a:t>қайта</a:t>
            </a:r>
            <a:endParaRPr lang="ru-RU" dirty="0"/>
          </a:p>
          <a:p>
            <a:r>
              <a:rPr lang="ru-RU" dirty="0" err="1"/>
              <a:t>санау</a:t>
            </a:r>
            <a:r>
              <a:rPr lang="ru-RU" dirty="0"/>
              <a:t>, </a:t>
            </a:r>
            <a:r>
              <a:rPr lang="ru-RU" dirty="0" err="1"/>
              <a:t>айырбастау</a:t>
            </a:r>
            <a:r>
              <a:rPr lang="ru-RU" dirty="0"/>
              <a:t>, </a:t>
            </a:r>
            <a:r>
              <a:rPr lang="ru-RU" dirty="0" err="1"/>
              <a:t>ұсату</a:t>
            </a:r>
            <a:r>
              <a:rPr lang="ru-RU" dirty="0"/>
              <a:t>, </a:t>
            </a:r>
            <a:r>
              <a:rPr lang="ru-RU" dirty="0" err="1"/>
              <a:t>сорттау</a:t>
            </a:r>
            <a:r>
              <a:rPr lang="ru-RU" dirty="0"/>
              <a:t>, </a:t>
            </a:r>
            <a:r>
              <a:rPr lang="ru-RU" dirty="0" err="1"/>
              <a:t>қаптау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сақтау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аударым</a:t>
            </a:r>
            <a:r>
              <a:rPr lang="ru-RU" dirty="0"/>
              <a:t> </a:t>
            </a:r>
            <a:r>
              <a:rPr lang="ru-RU" dirty="0" err="1"/>
              <a:t>операциялары</a:t>
            </a:r>
            <a:r>
              <a:rPr lang="ru-RU" dirty="0"/>
              <a:t>: </a:t>
            </a:r>
            <a:r>
              <a:rPr lang="ru-RU" dirty="0" err="1"/>
              <a:t>заңды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 </a:t>
            </a:r>
            <a:r>
              <a:rPr lang="ru-RU" dirty="0" err="1"/>
              <a:t>ақшаны</a:t>
            </a:r>
            <a:endParaRPr lang="ru-RU" dirty="0"/>
          </a:p>
          <a:p>
            <a:r>
              <a:rPr lang="ru-RU" dirty="0" err="1"/>
              <a:t>аударумен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тапсырмаларын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есепке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операциялары</a:t>
            </a:r>
            <a:r>
              <a:rPr lang="ru-RU" dirty="0"/>
              <a:t>: </a:t>
            </a:r>
            <a:r>
              <a:rPr lang="ru-RU" dirty="0" err="1"/>
              <a:t>заңды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 </a:t>
            </a:r>
            <a:r>
              <a:rPr lang="ru-RU" dirty="0" err="1"/>
              <a:t>вексельдерін</a:t>
            </a:r>
            <a:endParaRPr lang="ru-RU" dirty="0"/>
          </a:p>
          <a:p>
            <a:r>
              <a:rPr lang="ru-RU" dirty="0"/>
              <a:t>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өзге</a:t>
            </a:r>
            <a:r>
              <a:rPr lang="ru-RU" dirty="0"/>
              <a:t> </a:t>
            </a:r>
            <a:r>
              <a:rPr lang="ru-RU" dirty="0" err="1"/>
              <a:t>борыштық</a:t>
            </a:r>
            <a:r>
              <a:rPr lang="ru-RU" dirty="0"/>
              <a:t> </a:t>
            </a:r>
            <a:r>
              <a:rPr lang="ru-RU" dirty="0" err="1"/>
              <a:t>міндеттемелерін</a:t>
            </a:r>
            <a:r>
              <a:rPr lang="ru-RU" dirty="0"/>
              <a:t> </a:t>
            </a:r>
            <a:r>
              <a:rPr lang="ru-RU" dirty="0" err="1"/>
              <a:t>есепке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(дисконт);</a:t>
            </a:r>
          </a:p>
          <a:p>
            <a:r>
              <a:rPr lang="ru-RU" dirty="0"/>
              <a:t>- </a:t>
            </a:r>
            <a:r>
              <a:rPr lang="ru-RU" dirty="0" err="1"/>
              <a:t>заемдық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: </a:t>
            </a:r>
            <a:r>
              <a:rPr lang="ru-RU" dirty="0" err="1"/>
              <a:t>ақы</a:t>
            </a:r>
            <a:r>
              <a:rPr lang="ru-RU" dirty="0"/>
              <a:t> </a:t>
            </a:r>
            <a:r>
              <a:rPr lang="ru-RU" dirty="0" err="1"/>
              <a:t>төлеу</a:t>
            </a:r>
            <a:r>
              <a:rPr lang="ru-RU" dirty="0"/>
              <a:t>, </a:t>
            </a:r>
            <a:r>
              <a:rPr lang="ru-RU" dirty="0" err="1"/>
              <a:t>мерзімін</a:t>
            </a:r>
            <a:r>
              <a:rPr lang="ru-RU" dirty="0"/>
              <a:t> </a:t>
            </a:r>
            <a:r>
              <a:rPr lang="ru-RU" dirty="0" err="1"/>
              <a:t>белгілеу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қайтару</a:t>
            </a:r>
            <a:endParaRPr lang="ru-RU" dirty="0"/>
          </a:p>
          <a:p>
            <a:r>
              <a:rPr lang="ru-RU" dirty="0" err="1"/>
              <a:t>шартымен</a:t>
            </a:r>
            <a:r>
              <a:rPr lang="ru-RU" dirty="0"/>
              <a:t> </a:t>
            </a:r>
            <a:r>
              <a:rPr lang="ru-RU" dirty="0" err="1"/>
              <a:t>ақшалай</a:t>
            </a:r>
            <a:r>
              <a:rPr lang="ru-RU" dirty="0"/>
              <a:t> </a:t>
            </a:r>
            <a:r>
              <a:rPr lang="ru-RU" dirty="0" err="1"/>
              <a:t>формада</a:t>
            </a:r>
            <a:r>
              <a:rPr lang="ru-RU" dirty="0"/>
              <a:t> </a:t>
            </a:r>
            <a:r>
              <a:rPr lang="ru-RU" dirty="0" err="1"/>
              <a:t>несиелер</a:t>
            </a:r>
            <a:r>
              <a:rPr lang="ru-RU" dirty="0"/>
              <a:t> беру;</a:t>
            </a:r>
          </a:p>
          <a:p>
            <a:r>
              <a:rPr lang="ru-RU" dirty="0"/>
              <a:t>- </a:t>
            </a:r>
            <a:r>
              <a:rPr lang="ru-RU" dirty="0" err="1"/>
              <a:t>заңды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корреспондент-</a:t>
            </a:r>
            <a:r>
              <a:rPr lang="ru-RU" dirty="0" err="1"/>
              <a:t>банктердің</a:t>
            </a:r>
            <a:endParaRPr lang="ru-RU" dirty="0"/>
          </a:p>
          <a:p>
            <a:r>
              <a:rPr lang="ru-RU" dirty="0" err="1"/>
              <a:t>тапсырмаларына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банктік</a:t>
            </a:r>
            <a:r>
              <a:rPr lang="ru-RU" dirty="0"/>
              <a:t> </a:t>
            </a:r>
            <a:r>
              <a:rPr lang="ru-RU" dirty="0" err="1"/>
              <a:t>шоттары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есеп</a:t>
            </a:r>
            <a:r>
              <a:rPr lang="ru-RU" dirty="0"/>
              <a:t> </a:t>
            </a:r>
            <a:r>
              <a:rPr lang="ru-RU" dirty="0" err="1"/>
              <a:t>айырысу</a:t>
            </a:r>
            <a:endParaRPr lang="ru-RU" dirty="0"/>
          </a:p>
          <a:p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сенім</a:t>
            </a:r>
            <a:r>
              <a:rPr lang="ru-RU" dirty="0"/>
              <a:t> (траст) </a:t>
            </a:r>
            <a:r>
              <a:rPr lang="ru-RU" dirty="0" err="1"/>
              <a:t>операциялары</a:t>
            </a:r>
            <a:r>
              <a:rPr lang="ru-RU" dirty="0"/>
              <a:t>: </a:t>
            </a:r>
            <a:r>
              <a:rPr lang="ru-RU" dirty="0" err="1"/>
              <a:t>сенім</a:t>
            </a:r>
            <a:r>
              <a:rPr lang="ru-RU" dirty="0"/>
              <a:t> </a:t>
            </a:r>
            <a:r>
              <a:rPr lang="ru-RU" dirty="0" err="1"/>
              <a:t>білдірушінің</a:t>
            </a:r>
            <a:r>
              <a:rPr lang="ru-RU" dirty="0"/>
              <a:t> </a:t>
            </a:r>
            <a:r>
              <a:rPr lang="ru-RU" dirty="0" err="1"/>
              <a:t>тапсырмасы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endParaRPr lang="ru-RU" dirty="0"/>
          </a:p>
          <a:p>
            <a:r>
              <a:rPr lang="ru-RU" dirty="0"/>
              <a:t>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мүддесіне</a:t>
            </a:r>
            <a:r>
              <a:rPr lang="ru-RU" dirty="0"/>
              <a:t> </a:t>
            </a:r>
            <a:r>
              <a:rPr lang="ru-RU" dirty="0" err="1"/>
              <a:t>сай</a:t>
            </a:r>
            <a:r>
              <a:rPr lang="ru-RU" dirty="0"/>
              <a:t>, </a:t>
            </a:r>
            <a:r>
              <a:rPr lang="ru-RU" dirty="0" err="1"/>
              <a:t>ақшасын</a:t>
            </a:r>
            <a:r>
              <a:rPr lang="ru-RU" dirty="0"/>
              <a:t>, </a:t>
            </a:r>
            <a:r>
              <a:rPr lang="ru-RU" dirty="0" err="1"/>
              <a:t>құйма</a:t>
            </a:r>
            <a:r>
              <a:rPr lang="ru-RU" dirty="0"/>
              <a:t> </a:t>
            </a:r>
            <a:r>
              <a:rPr lang="ru-RU" dirty="0" err="1"/>
              <a:t>бағалы</a:t>
            </a:r>
            <a:r>
              <a:rPr lang="ru-RU" dirty="0"/>
              <a:t> </a:t>
            </a:r>
            <a:r>
              <a:rPr lang="ru-RU" dirty="0" err="1"/>
              <a:t>металын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бағалы</a:t>
            </a:r>
            <a:endParaRPr lang="ru-RU" dirty="0"/>
          </a:p>
          <a:p>
            <a:r>
              <a:rPr lang="ru-RU" dirty="0" err="1"/>
              <a:t>қағаздарын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клирингтік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: </a:t>
            </a:r>
            <a:r>
              <a:rPr lang="ru-RU" dirty="0" err="1"/>
              <a:t>төлемдерді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тексеру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растау</a:t>
            </a:r>
            <a:r>
              <a:rPr lang="ru-RU" dirty="0"/>
              <a:t>,</a:t>
            </a:r>
          </a:p>
          <a:p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есепке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</a:t>
            </a:r>
          </a:p>
          <a:p>
            <a:r>
              <a:rPr lang="ru-RU" dirty="0" err="1"/>
              <a:t>клирингке</a:t>
            </a:r>
            <a:r>
              <a:rPr lang="ru-RU" dirty="0"/>
              <a:t> </a:t>
            </a:r>
            <a:r>
              <a:rPr lang="ru-RU" dirty="0" err="1"/>
              <a:t>қатысушылардың</a:t>
            </a:r>
            <a:r>
              <a:rPr lang="ru-RU" dirty="0"/>
              <a:t> таза </a:t>
            </a:r>
            <a:r>
              <a:rPr lang="ru-RU" dirty="0" err="1"/>
              <a:t>позициясын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err="1"/>
              <a:t>сейфтік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: </a:t>
            </a:r>
            <a:r>
              <a:rPr lang="ru-RU" dirty="0" err="1"/>
              <a:t>клиенттердің</a:t>
            </a:r>
            <a:r>
              <a:rPr lang="ru-RU" dirty="0"/>
              <a:t> </a:t>
            </a:r>
            <a:r>
              <a:rPr lang="ru-RU" dirty="0" err="1"/>
              <a:t>құжатты</a:t>
            </a:r>
            <a:r>
              <a:rPr lang="ru-RU" dirty="0"/>
              <a:t> </a:t>
            </a:r>
            <a:r>
              <a:rPr lang="ru-RU" dirty="0" err="1"/>
              <a:t>формада</a:t>
            </a:r>
            <a:r>
              <a:rPr lang="ru-RU" dirty="0"/>
              <a:t> </a:t>
            </a:r>
            <a:r>
              <a:rPr lang="ru-RU" dirty="0" err="1"/>
              <a:t>шығарылған</a:t>
            </a:r>
            <a:endParaRPr lang="ru-RU" dirty="0"/>
          </a:p>
          <a:p>
            <a:r>
              <a:rPr lang="ru-RU" dirty="0" err="1"/>
              <a:t>бағалы</a:t>
            </a:r>
            <a:r>
              <a:rPr lang="ru-RU" dirty="0"/>
              <a:t> </a:t>
            </a:r>
            <a:r>
              <a:rPr lang="ru-RU" dirty="0" err="1"/>
              <a:t>қағаздарын</a:t>
            </a:r>
            <a:r>
              <a:rPr lang="ru-RU" dirty="0"/>
              <a:t>, </a:t>
            </a:r>
            <a:r>
              <a:rPr lang="ru-RU" dirty="0" err="1"/>
              <a:t>құжаттарын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бағалы</a:t>
            </a:r>
            <a:r>
              <a:rPr lang="ru-RU" dirty="0"/>
              <a:t> </a:t>
            </a:r>
            <a:r>
              <a:rPr lang="ru-RU" dirty="0" err="1"/>
              <a:t>заттарын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қызметін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,</a:t>
            </a:r>
          </a:p>
          <a:p>
            <a:r>
              <a:rPr lang="ru-RU" dirty="0" err="1"/>
              <a:t>сондай-ақ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 err="1"/>
              <a:t>шіктерді</a:t>
            </a:r>
            <a:r>
              <a:rPr lang="ru-RU" dirty="0"/>
              <a:t>, </a:t>
            </a:r>
            <a:r>
              <a:rPr lang="ru-RU" dirty="0" err="1"/>
              <a:t>шкафтарды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бөлмелерді</a:t>
            </a:r>
            <a:r>
              <a:rPr lang="ru-RU" dirty="0"/>
              <a:t> </a:t>
            </a:r>
            <a:r>
              <a:rPr lang="ru-RU" dirty="0" err="1"/>
              <a:t>жалға</a:t>
            </a:r>
            <a:r>
              <a:rPr lang="ru-RU" dirty="0"/>
              <a:t> беру;</a:t>
            </a:r>
          </a:p>
          <a:p>
            <a:r>
              <a:rPr lang="ru-RU" dirty="0"/>
              <a:t>- </a:t>
            </a:r>
            <a:r>
              <a:rPr lang="ru-RU" dirty="0" err="1"/>
              <a:t>ломбардтық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: тез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асатын</a:t>
            </a:r>
            <a:r>
              <a:rPr lang="ru-RU" dirty="0"/>
              <a:t> </a:t>
            </a:r>
            <a:r>
              <a:rPr lang="ru-RU" dirty="0" err="1"/>
              <a:t>бағалы</a:t>
            </a:r>
            <a:r>
              <a:rPr lang="ru-RU" dirty="0"/>
              <a:t> </a:t>
            </a:r>
            <a:r>
              <a:rPr lang="ru-RU" dirty="0" err="1"/>
              <a:t>қағаздар</a:t>
            </a:r>
            <a:r>
              <a:rPr lang="ru-RU" dirty="0"/>
              <a:t> мен</a:t>
            </a:r>
          </a:p>
          <a:p>
            <a:r>
              <a:rPr lang="ru-RU" dirty="0" err="1"/>
              <a:t>жылжитын</a:t>
            </a:r>
            <a:r>
              <a:rPr lang="ru-RU" dirty="0"/>
              <a:t> </a:t>
            </a:r>
            <a:r>
              <a:rPr lang="ru-RU" dirty="0" err="1"/>
              <a:t>мүліктерді</a:t>
            </a:r>
            <a:r>
              <a:rPr lang="ru-RU" dirty="0"/>
              <a:t> </a:t>
            </a:r>
            <a:r>
              <a:rPr lang="ru-RU" dirty="0" err="1"/>
              <a:t>кепілге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,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несиелер</a:t>
            </a:r>
            <a:r>
              <a:rPr lang="ru-RU" dirty="0"/>
              <a:t> беру;</a:t>
            </a:r>
          </a:p>
          <a:p>
            <a:r>
              <a:rPr lang="ru-RU" dirty="0"/>
              <a:t>-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карточкаларын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 smtClean="0"/>
              <a:t>;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9024" y="15032"/>
            <a:ext cx="878497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банкнота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инкассациялау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жөнелту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ұйымдасытыру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кітапшаларын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клирингтік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аккредитивті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кепіл-хаттарды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көздейтін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кепілдеме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енуі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Революцияға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укладты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империясының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ипотекалық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кассаларынан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1860 ж.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сауда-өнерк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Оралда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(1876 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Қызылжарда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(1881 ж.),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(1887 ж.),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Омбыда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(1895 ж.)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бұрынғы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Верныйда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Алматы) (1912 ж.)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3543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ссуда беру;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1987-88жж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1995 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1996-1998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1987-88жж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тұысындағы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КСРО-да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1987-1988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реформа 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КСРО-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КСРО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сіп-құрылыс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Агроөнерк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леуметтік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КСРО-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кассалары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кассалық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КСРО-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8699"/>
            <a:ext cx="89644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тығырыққа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монополияландырудан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құтылмады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түпкілікті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КСРО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біршама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аяларында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мамандандырылуының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сіпорындарындағы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монополизмнің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лсіздігі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Интеринвестбанк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Крамдсбанк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Казкоммерц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846" y="0"/>
            <a:ext cx="89644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1990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егемендігін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бетбұрыс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ҚазКРО-ғы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жоюда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банк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етуіне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отырғанындай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қалушылық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механизмдеріндегі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1988 – 1991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(КСРО-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488" y="0"/>
            <a:ext cx="9111027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NewRoman,Italic"/>
              </a:rPr>
              <a:t>ІІ </a:t>
            </a:r>
            <a:r>
              <a:rPr lang="ru-RU" i="1" dirty="0" err="1">
                <a:latin typeface="TimesNewRoman,Italic"/>
              </a:rPr>
              <a:t>кезең</a:t>
            </a:r>
            <a:r>
              <a:rPr lang="ru-RU" i="1" dirty="0">
                <a:latin typeface="TimesNewRoman,Italic"/>
              </a:rPr>
              <a:t>. 1992 </a:t>
            </a:r>
            <a:r>
              <a:rPr lang="ru-RU" i="1" dirty="0" err="1">
                <a:latin typeface="TimesNewRoman,Italic"/>
              </a:rPr>
              <a:t>жылдың</a:t>
            </a:r>
            <a:r>
              <a:rPr lang="ru-RU" i="1" dirty="0">
                <a:latin typeface="TimesNewRoman,Italic"/>
              </a:rPr>
              <a:t> </a:t>
            </a:r>
            <a:r>
              <a:rPr lang="ru-RU" i="1" dirty="0" err="1">
                <a:latin typeface="TimesNewRoman,Italic"/>
              </a:rPr>
              <a:t>аяғы</a:t>
            </a:r>
            <a:r>
              <a:rPr lang="ru-RU" i="1" dirty="0">
                <a:latin typeface="TimesNewRoman,Italic"/>
              </a:rPr>
              <a:t> 1993 </a:t>
            </a:r>
            <a:r>
              <a:rPr lang="ru-RU" i="1" dirty="0" err="1">
                <a:latin typeface="TimesNewRoman,Italic"/>
              </a:rPr>
              <a:t>жылдары</a:t>
            </a:r>
            <a:r>
              <a:rPr lang="ru-RU" i="1" dirty="0">
                <a:latin typeface="TimesNewRoman,Italic"/>
              </a:rPr>
              <a:t> </a:t>
            </a:r>
            <a:r>
              <a:rPr lang="ru-RU" dirty="0">
                <a:latin typeface="TimesNewRoman"/>
              </a:rPr>
              <a:t>– рубль </a:t>
            </a:r>
            <a:r>
              <a:rPr lang="ru-RU" dirty="0" err="1">
                <a:latin typeface="TimesNewRoman"/>
              </a:rPr>
              <a:t>аймағында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бола </a:t>
            </a:r>
            <a:r>
              <a:rPr lang="ru-RU" dirty="0" err="1" smtClean="0">
                <a:latin typeface="TimesNewRoman"/>
              </a:rPr>
              <a:t>отырып</a:t>
            </a:r>
            <a:r>
              <a:rPr lang="ru-RU" dirty="0">
                <a:latin typeface="TimesNewRoman"/>
              </a:rPr>
              <a:t>, ҚР </a:t>
            </a:r>
            <a:r>
              <a:rPr lang="ru-RU" dirty="0" err="1">
                <a:latin typeface="TimesNewRoman"/>
              </a:rPr>
              <a:t>Ұлттық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банкінің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орталық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банктің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бірқатар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қызметтерін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орындауға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біртіндеп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кірісуі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коммерциялық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банктердің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экстенсивті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сандық</a:t>
            </a:r>
            <a:r>
              <a:rPr lang="ru-RU" dirty="0">
                <a:latin typeface="TimesNewRoman"/>
              </a:rPr>
              <a:t>) </a:t>
            </a:r>
            <a:r>
              <a:rPr lang="ru-RU" dirty="0" err="1" smtClean="0">
                <a:latin typeface="TimesNewRoman"/>
              </a:rPr>
              <a:t>түрде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қалыптасуы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ж</a:t>
            </a:r>
            <a:r>
              <a:rPr lang="en-US" dirty="0">
                <a:latin typeface="TimesNewRoman"/>
              </a:rPr>
              <a:t>ə</a:t>
            </a:r>
            <a:r>
              <a:rPr lang="ru-RU" dirty="0">
                <a:latin typeface="TimesNewRoman"/>
              </a:rPr>
              <a:t>не </a:t>
            </a:r>
            <a:r>
              <a:rPr lang="ru-RU" dirty="0" err="1">
                <a:latin typeface="TimesNewRoman"/>
              </a:rPr>
              <a:t>дамуы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ұлттық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нормативтік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базаның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қалыптасуының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бастапқы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кезеңі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i="1" dirty="0">
                <a:latin typeface="TimesNewRoman,Italic"/>
              </a:rPr>
              <a:t>ІІІ </a:t>
            </a:r>
            <a:r>
              <a:rPr lang="ru-RU" i="1" dirty="0" err="1">
                <a:latin typeface="TimesNewRoman,Italic"/>
              </a:rPr>
              <a:t>кезең</a:t>
            </a:r>
            <a:r>
              <a:rPr lang="ru-RU" i="1" dirty="0">
                <a:latin typeface="TimesNewRoman,Italic"/>
              </a:rPr>
              <a:t>. 1993 </a:t>
            </a:r>
            <a:r>
              <a:rPr lang="ru-RU" i="1" dirty="0" err="1">
                <a:latin typeface="TimesNewRoman,Italic"/>
              </a:rPr>
              <a:t>жылдың</a:t>
            </a:r>
            <a:r>
              <a:rPr lang="ru-RU" i="1" dirty="0">
                <a:latin typeface="TimesNewRoman,Italic"/>
              </a:rPr>
              <a:t> </a:t>
            </a:r>
            <a:r>
              <a:rPr lang="ru-RU" i="1" dirty="0" err="1">
                <a:latin typeface="TimesNewRoman,Italic"/>
              </a:rPr>
              <a:t>қараша</a:t>
            </a:r>
            <a:r>
              <a:rPr lang="ru-RU" i="1" dirty="0">
                <a:latin typeface="TimesNewRoman,Italic"/>
              </a:rPr>
              <a:t> </a:t>
            </a:r>
            <a:r>
              <a:rPr lang="ru-RU" i="1" dirty="0" err="1">
                <a:latin typeface="TimesNewRoman,Italic"/>
              </a:rPr>
              <a:t>айынан</a:t>
            </a:r>
            <a:r>
              <a:rPr lang="ru-RU" i="1" dirty="0">
                <a:latin typeface="TimesNewRoman,Italic"/>
              </a:rPr>
              <a:t> осы </a:t>
            </a:r>
            <a:r>
              <a:rPr lang="ru-RU" i="1" dirty="0" err="1">
                <a:latin typeface="TimesNewRoman,Italic"/>
              </a:rPr>
              <a:t>уақытқа</a:t>
            </a:r>
            <a:r>
              <a:rPr lang="ru-RU" i="1" dirty="0">
                <a:latin typeface="TimesNewRoman,Italic"/>
              </a:rPr>
              <a:t> </a:t>
            </a:r>
            <a:r>
              <a:rPr lang="ru-RU" i="1" dirty="0" err="1">
                <a:latin typeface="TimesNewRoman,Italic"/>
              </a:rPr>
              <a:t>дейінгі</a:t>
            </a:r>
            <a:r>
              <a:rPr lang="ru-RU" i="1" dirty="0">
                <a:latin typeface="TimesNewRoman,Italic"/>
              </a:rPr>
              <a:t>, </a:t>
            </a:r>
            <a:r>
              <a:rPr lang="ru-RU" dirty="0" err="1" smtClean="0">
                <a:latin typeface="TimesNewRoman"/>
              </a:rPr>
              <a:t>яғни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айналысқа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Ұлттық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валютаның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енгізілуіне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байланысты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Ұлттық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банкінің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ақша-несие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аясының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қызмет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етуіне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толық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жауапкершілік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алу</a:t>
            </a:r>
            <a:r>
              <a:rPr lang="ru-RU" dirty="0">
                <a:latin typeface="TimesNewRoman"/>
              </a:rPr>
              <a:t>, бюджет ж</a:t>
            </a:r>
            <a:r>
              <a:rPr lang="en-US" dirty="0">
                <a:latin typeface="TimesNewRoman"/>
              </a:rPr>
              <a:t>ə</a:t>
            </a:r>
            <a:r>
              <a:rPr lang="ru-RU" dirty="0" smtClean="0">
                <a:latin typeface="TimesNewRoman"/>
              </a:rPr>
              <a:t>не </a:t>
            </a:r>
            <a:r>
              <a:rPr lang="ru-RU" dirty="0" err="1" smtClean="0">
                <a:latin typeface="TimesNewRoman"/>
              </a:rPr>
              <a:t>банктермен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қарым-қатынас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орнатудың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классикалық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қағидаларын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енгізу</a:t>
            </a:r>
            <a:r>
              <a:rPr lang="ru-RU" dirty="0" smtClean="0">
                <a:latin typeface="TimesNewRoman"/>
              </a:rPr>
              <a:t>, </a:t>
            </a:r>
            <a:r>
              <a:rPr lang="ru-RU" dirty="0" err="1" smtClean="0">
                <a:latin typeface="TimesNewRoman"/>
              </a:rPr>
              <a:t>банктердің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қызметін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реттеу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жүйесін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нығайту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кезеңін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білдіреді</a:t>
            </a:r>
            <a:r>
              <a:rPr lang="ru-RU" dirty="0" smtClean="0">
                <a:latin typeface="TimesNewRoman"/>
              </a:rPr>
              <a:t>.</a:t>
            </a:r>
          </a:p>
          <a:p>
            <a:r>
              <a:rPr lang="ru-RU" b="1" dirty="0"/>
              <a:t>1996 -1998 </a:t>
            </a:r>
            <a:r>
              <a:rPr lang="ru-RU" b="1" dirty="0" err="1"/>
              <a:t>жж</a:t>
            </a:r>
            <a:r>
              <a:rPr lang="ru-RU" b="1" dirty="0"/>
              <a:t>. </a:t>
            </a:r>
            <a:r>
              <a:rPr lang="ru-RU" b="1" dirty="0" err="1"/>
              <a:t>банктік</a:t>
            </a:r>
            <a:r>
              <a:rPr lang="ru-RU" b="1" dirty="0"/>
              <a:t> </a:t>
            </a:r>
            <a:r>
              <a:rPr lang="ru-RU" b="1" dirty="0" err="1"/>
              <a:t>реформалар</a:t>
            </a:r>
            <a:r>
              <a:rPr lang="ru-RU" b="1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реформалар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 smtClean="0"/>
              <a:t>банктің</a:t>
            </a:r>
            <a:r>
              <a:rPr lang="ru-RU" dirty="0" smtClean="0"/>
              <a:t> 1996-1998 </a:t>
            </a:r>
            <a:r>
              <a:rPr lang="ru-RU" dirty="0" err="1"/>
              <a:t>жылдарға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банк </a:t>
            </a:r>
            <a:r>
              <a:rPr lang="ru-RU" dirty="0" err="1" smtClean="0"/>
              <a:t>жүйесін</a:t>
            </a:r>
            <a:r>
              <a:rPr lang="ru-RU" dirty="0" smtClean="0"/>
              <a:t> </a:t>
            </a:r>
            <a:r>
              <a:rPr lang="ru-RU" dirty="0" err="1" smtClean="0"/>
              <a:t>реформалау</a:t>
            </a:r>
            <a:r>
              <a:rPr lang="ru-RU" dirty="0" smtClean="0"/>
              <a:t> </a:t>
            </a:r>
            <a:r>
              <a:rPr lang="ru-RU" dirty="0" err="1"/>
              <a:t>бағадарламасына</a:t>
            </a:r>
            <a:r>
              <a:rPr lang="ru-RU" dirty="0"/>
              <a:t> с</a:t>
            </a:r>
            <a:r>
              <a:rPr lang="en-US" dirty="0"/>
              <a:t>ə</a:t>
            </a:r>
            <a:r>
              <a:rPr lang="ru-RU" dirty="0" err="1"/>
              <a:t>йкес</a:t>
            </a:r>
            <a:r>
              <a:rPr lang="ru-RU" dirty="0"/>
              <a:t> </a:t>
            </a:r>
            <a:r>
              <a:rPr lang="ru-RU" dirty="0" err="1"/>
              <a:t>жүргізілді</a:t>
            </a:r>
            <a:r>
              <a:rPr lang="ru-RU" dirty="0"/>
              <a:t>.</a:t>
            </a:r>
          </a:p>
          <a:p>
            <a:r>
              <a:rPr lang="ru-RU" dirty="0"/>
              <a:t>Банк </a:t>
            </a:r>
            <a:r>
              <a:rPr lang="ru-RU" dirty="0" err="1"/>
              <a:t>реформасын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бағдарламасының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мақсаты</a:t>
            </a:r>
            <a:r>
              <a:rPr lang="ru-RU" dirty="0"/>
              <a:t> - ҚР </a:t>
            </a:r>
            <a:r>
              <a:rPr lang="ru-RU" dirty="0" err="1" smtClean="0"/>
              <a:t>ұлттық</a:t>
            </a:r>
            <a:r>
              <a:rPr lang="ru-RU" dirty="0" smtClean="0"/>
              <a:t> </a:t>
            </a:r>
            <a:r>
              <a:rPr lang="ru-RU" dirty="0" err="1" smtClean="0"/>
              <a:t>валютасының</a:t>
            </a:r>
            <a:r>
              <a:rPr lang="ru-RU" dirty="0" smtClean="0"/>
              <a:t> </a:t>
            </a:r>
            <a:r>
              <a:rPr lang="ru-RU" dirty="0" err="1"/>
              <a:t>ішкі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тұрақтылығын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рі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</a:t>
            </a:r>
          </a:p>
          <a:p>
            <a:r>
              <a:rPr lang="ru-RU" dirty="0" err="1"/>
              <a:t>экономиканы</a:t>
            </a:r>
            <a:r>
              <a:rPr lang="ru-RU" dirty="0"/>
              <a:t> </a:t>
            </a:r>
            <a:r>
              <a:rPr lang="ru-RU" dirty="0" err="1"/>
              <a:t>қаржыландыру</a:t>
            </a:r>
            <a:r>
              <a:rPr lang="ru-RU" dirty="0"/>
              <a:t> </a:t>
            </a:r>
            <a:r>
              <a:rPr lang="ru-RU" dirty="0" err="1"/>
              <a:t>мүмкіндігін</a:t>
            </a:r>
            <a:r>
              <a:rPr lang="ru-RU" dirty="0"/>
              <a:t> </a:t>
            </a:r>
            <a:r>
              <a:rPr lang="ru-RU" dirty="0" err="1"/>
              <a:t>кеңейту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endParaRPr lang="ru-RU" dirty="0"/>
          </a:p>
          <a:p>
            <a:r>
              <a:rPr lang="ru-RU" dirty="0" err="1"/>
              <a:t>банктердің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нығайту</a:t>
            </a:r>
            <a:r>
              <a:rPr lang="ru-RU" dirty="0"/>
              <a:t>.</a:t>
            </a:r>
          </a:p>
          <a:p>
            <a:r>
              <a:rPr lang="ru-RU" dirty="0" err="1"/>
              <a:t>Көздеген</a:t>
            </a:r>
            <a:r>
              <a:rPr lang="ru-RU" dirty="0"/>
              <a:t> </a:t>
            </a:r>
            <a:r>
              <a:rPr lang="ru-RU" dirty="0" err="1"/>
              <a:t>мақсатқа</a:t>
            </a:r>
            <a:r>
              <a:rPr lang="ru-RU" dirty="0"/>
              <a:t> </a:t>
            </a:r>
            <a:r>
              <a:rPr lang="ru-RU" dirty="0" err="1"/>
              <a:t>жетуде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банк </a:t>
            </a:r>
            <a:r>
              <a:rPr lang="ru-RU" dirty="0" err="1"/>
              <a:t>мынадай</a:t>
            </a:r>
            <a:r>
              <a:rPr lang="ru-RU" dirty="0"/>
              <a:t> </a:t>
            </a:r>
            <a:r>
              <a:rPr lang="ru-RU" dirty="0" err="1"/>
              <a:t>міндеттерді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 </a:t>
            </a:r>
            <a:r>
              <a:rPr lang="ru-RU" dirty="0" err="1" smtClean="0"/>
              <a:t>жұмсады</a:t>
            </a:r>
            <a:r>
              <a:rPr lang="ru-RU" dirty="0"/>
              <a:t>:</a:t>
            </a:r>
          </a:p>
          <a:p>
            <a:r>
              <a:rPr lang="ru-RU" dirty="0" err="1"/>
              <a:t>ақша-несиелік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дістері</a:t>
            </a:r>
            <a:r>
              <a:rPr lang="ru-RU" dirty="0"/>
              <a:t> мен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жетілдіру</a:t>
            </a:r>
            <a:r>
              <a:rPr lang="ru-RU" dirty="0"/>
              <a:t>;</a:t>
            </a:r>
          </a:p>
          <a:p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нарығына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банктің</a:t>
            </a:r>
            <a:r>
              <a:rPr lang="ru-RU" dirty="0"/>
              <a:t> </a:t>
            </a:r>
            <a:r>
              <a:rPr lang="ru-RU" dirty="0" err="1"/>
              <a:t>араласуы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қолма-қол</a:t>
            </a:r>
            <a:r>
              <a:rPr lang="ru-RU" dirty="0"/>
              <a:t> </a:t>
            </a:r>
            <a:r>
              <a:rPr lang="ru-RU" dirty="0" err="1"/>
              <a:t>ақша</a:t>
            </a:r>
            <a:endParaRPr lang="ru-RU" dirty="0"/>
          </a:p>
          <a:p>
            <a:r>
              <a:rPr lang="ru-RU" dirty="0" err="1"/>
              <a:t>айналымында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кімшілік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күшейту</a:t>
            </a:r>
            <a:r>
              <a:rPr lang="ru-RU" dirty="0"/>
              <a:t>;</a:t>
            </a:r>
          </a:p>
          <a:p>
            <a:r>
              <a:rPr lang="ru-RU" dirty="0" err="1"/>
              <a:t>валюталық</a:t>
            </a:r>
            <a:r>
              <a:rPr lang="ru-RU" dirty="0"/>
              <a:t> </a:t>
            </a:r>
            <a:r>
              <a:rPr lang="ru-RU" dirty="0" err="1"/>
              <a:t>реттеуді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алтын валюта </a:t>
            </a:r>
            <a:r>
              <a:rPr lang="ru-RU" dirty="0" err="1"/>
              <a:t>резервін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;</a:t>
            </a:r>
          </a:p>
          <a:p>
            <a:r>
              <a:rPr lang="ru-RU" dirty="0" err="1"/>
              <a:t>банктік</a:t>
            </a:r>
            <a:r>
              <a:rPr lang="ru-RU" dirty="0"/>
              <a:t> </a:t>
            </a:r>
            <a:r>
              <a:rPr lang="ru-RU" dirty="0" err="1"/>
              <a:t>қадағалау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банк </a:t>
            </a:r>
            <a:r>
              <a:rPr lang="ru-RU" dirty="0" err="1"/>
              <a:t>қызметін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 </a:t>
            </a:r>
            <a:r>
              <a:rPr lang="ru-RU" dirty="0" err="1" smtClean="0"/>
              <a:t>принциптерін</a:t>
            </a:r>
            <a:r>
              <a:rPr lang="ru-RU" dirty="0" smtClean="0"/>
              <a:t> </a:t>
            </a:r>
            <a:r>
              <a:rPr lang="ru-RU" dirty="0" err="1" smtClean="0"/>
              <a:t>түбірімен</a:t>
            </a:r>
            <a:r>
              <a:rPr lang="ru-RU" dirty="0" smtClean="0"/>
              <a:t> </a:t>
            </a:r>
            <a:r>
              <a:rPr lang="ru-RU" dirty="0" err="1"/>
              <a:t>өзгерту</a:t>
            </a:r>
            <a:r>
              <a:rPr lang="ru-RU" dirty="0"/>
              <a:t>;</a:t>
            </a:r>
          </a:p>
          <a:p>
            <a:r>
              <a:rPr lang="ru-RU" dirty="0" err="1"/>
              <a:t>бухгалтерлік</a:t>
            </a:r>
            <a:r>
              <a:rPr lang="ru-RU" dirty="0"/>
              <a:t> </a:t>
            </a:r>
            <a:r>
              <a:rPr lang="ru-RU" dirty="0" err="1"/>
              <a:t>есепті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банк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реформалауды</a:t>
            </a:r>
            <a:r>
              <a:rPr lang="ru-RU" dirty="0"/>
              <a:t> </a:t>
            </a:r>
            <a:r>
              <a:rPr lang="ru-RU" dirty="0" err="1"/>
              <a:t>аяқтау</a:t>
            </a:r>
            <a:r>
              <a:rPr lang="ru-RU" dirty="0"/>
              <a:t>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деңгейлі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бұдан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-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жоғарғы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бірінші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білдіреді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Ерекше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құқықтық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мәртебесі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Даму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қоспағанда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төменгі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екінші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білдіреді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құзыреті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шегінде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елдердің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банктерімен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банктерімен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қарым-қатынастарда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халықаралық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қаржы-кредиттік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мүддесін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білдіреді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міндеттерін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орындау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басшылыққа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алмауы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тиіс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Президентіне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бағынышты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заңнамада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берілген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өкілеттіктер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шегінде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тәуелсіз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Үкіметімен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үйлестіреді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Үкіметтің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экономикалық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ескеріп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отырады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егер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функцияларын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орындауға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қайшы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келмейтін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болса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оны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жәрдемдеседі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сатылап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бағыну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схемасы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біртұтас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орталықтандырылған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құрылымнан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органы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Басқарма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ал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жедел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органы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Директорлар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кеңесі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7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rgbClr val="000000"/>
                </a:solidFill>
                <a:latin typeface="Verdana" panose="020B0604030504040204" pitchFamily="34" charset="0"/>
              </a:rPr>
              <a:t>Ұ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лттық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сатылап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бағыну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схемасы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біртұтас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орталықтандырылған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құрылымнан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органы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Басқарма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ал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жедел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органы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Директорлар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кеңесі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мынадай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жүктеледі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әзірлеу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төлем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істеуін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реттеуді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бақылауды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жәрдемдесу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статистикасы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сыртқы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сектор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статистикасы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саласында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статистикалық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Жүктелген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міндеттерге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сәйкес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аумақтық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филиалдарды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қоса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алғанда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Президентінің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2003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жылғы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31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желтоқсандағы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№ 1271 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Жарлығымен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бекітілген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ережеде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функцияларды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орындайды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құрылымына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мыналар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кіреді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21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департаменттен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2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дербес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басқармадан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аппарат;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Алматы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қаласындағы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өкілдігі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17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аумақтық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филиал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Алматы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қаласындағы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филиал -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Кассалық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құндылықтарды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сақтау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9737" y="404664"/>
            <a:ext cx="9036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3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есеп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беретін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есеп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айырысу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шаруашылық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құқығы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кәсіпорны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теңге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сарайы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шаруашылық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құқығы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кәсіпорны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Банкнот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фабрикасы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шаруашылық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құқығы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кәсіпорны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Банк: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депозиттерге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кепілдік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беру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инвестициялық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корпорациясы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 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кредиттік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бюро»;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қағаздар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депозитарийі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Оқу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сервис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бюросы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орнықтылық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»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акционерлік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қоғамдарының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акционер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55776" y="188640"/>
            <a:ext cx="3799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14381E"/>
                </a:solidFill>
                <a:latin typeface="Verdana" panose="020B0604030504040204" pitchFamily="34" charset="0"/>
              </a:rPr>
              <a:t>Ұлттық</a:t>
            </a:r>
            <a:r>
              <a:rPr lang="ru-RU" b="1" dirty="0">
                <a:solidFill>
                  <a:srgbClr val="14381E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14381E"/>
                </a:solidFill>
                <a:latin typeface="Verdana" panose="020B0604030504040204" pitchFamily="34" charset="0"/>
              </a:rPr>
              <a:t>Банктің</a:t>
            </a:r>
            <a:r>
              <a:rPr lang="ru-RU" b="1" dirty="0">
                <a:solidFill>
                  <a:srgbClr val="14381E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14381E"/>
                </a:solidFill>
                <a:latin typeface="Verdana" panose="020B0604030504040204" pitchFamily="34" charset="0"/>
              </a:rPr>
              <a:t>міндеттері</a:t>
            </a:r>
            <a:r>
              <a:rPr lang="ru-RU" b="1" dirty="0">
                <a:solidFill>
                  <a:srgbClr val="14381E"/>
                </a:solidFill>
                <a:latin typeface="Verdana" panose="020B0604030504040204" pitchFamily="34" charset="0"/>
              </a:rPr>
              <a:t>:</a:t>
            </a:r>
            <a:endParaRPr lang="ru-RU" b="1" i="0" dirty="0">
              <a:solidFill>
                <a:srgbClr val="14381E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511" y="557972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ету</a:t>
            </a:r>
            <a:endParaRPr lang="ru-RU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дегеніміз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не?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экономикадағы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реттеуге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бағытталған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шаралар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кешені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перспективада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жеткізу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экономикалық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өсудің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қалаушы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факторы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АКС-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бағдарларға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сәйкес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ұстау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2019-2021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жылдарға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инфляция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нысаналы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бағдар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4-6%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шегінде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дәліз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түрінде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Шешім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қабылдау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күнтізбесі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2020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жылы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базалық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шешімдер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Нұр-Сұлтан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уақыты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сағат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15.00-де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мына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күндері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жария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етілетін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болады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3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ақпан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16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наурыз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, 27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сәуір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, 8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маусым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, 20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шілде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, 7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қыркүйек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26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қазан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, 14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желтоқсан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64458" t="14543" r="8444" b="43251"/>
          <a:stretch/>
        </p:blipFill>
        <p:spPr bwMode="auto">
          <a:xfrm>
            <a:off x="251520" y="116632"/>
            <a:ext cx="8640960" cy="2667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2996952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таргеттеу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dirty="0" err="1">
                <a:solidFill>
                  <a:srgbClr val="0E4C28"/>
                </a:solidFill>
                <a:latin typeface="Verdana" panose="020B0604030504040204" pitchFamily="34" charset="0"/>
              </a:rPr>
              <a:t>Мәзірді</a:t>
            </a:r>
            <a:r>
              <a:rPr lang="ru-RU" dirty="0">
                <a:solidFill>
                  <a:srgbClr val="0E4C28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E4C28"/>
                </a:solidFill>
                <a:latin typeface="Verdana" panose="020B0604030504040204" pitchFamily="34" charset="0"/>
              </a:rPr>
              <a:t>тасалау</a:t>
            </a:r>
            <a:endParaRPr lang="ru-RU" dirty="0">
              <a:solidFill>
                <a:srgbClr val="0E4C28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2015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жылдан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бастап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теңгенің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құбылмалы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айырбас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бағамы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кезіндегі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таргеттеу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режиміне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көшті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таргеттеу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түпкі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режимі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таргеттеу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режимі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пайыздық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рөл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атқарады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пайыздық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мөлшерлемелерге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етіп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сосын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халықтың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жинақтау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инвестициялық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тәртібіне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ықпал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отырып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соңында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процестерге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 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8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0"/>
            <a:ext cx="86409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Неге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Бағалардың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жинақтардың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құнсыздануына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инвестициялауға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ынталандырудың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валютаға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Инфляция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инфляция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қарқынын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баяулатады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теңгерімді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қарқынын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банктердің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таргеттеуге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көшуден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тепе-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сегменттерінің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араласпайды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интервенция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Интервенциялар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963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9036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Инфляция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Инфляция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тауарлар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бағаларының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жалпы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артуы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көптеген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ішкі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сыртқы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факторлар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ішінде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іскерлік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белсенділік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шығарылымның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алшақтығы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ІЖӨ-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әлеуетті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алшақтығы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еңбек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өнімділігі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халықтың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ақшалай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жұмыспен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нарықтардағы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бәсекелестік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дәрежесі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тауарлармен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қызметтермен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етілу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әлемдік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тауар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нарықтарындағы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факторлар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Инфляцияны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есептеу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тұтынушылар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бағалар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индексі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(ТБИ)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халық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тауарлар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қоржын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жалпы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көрсеткіші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пайдаланылады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қоржын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шаруашылықтары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шығысының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құрылымын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халықтың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барынша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үлкен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үлес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тауарлар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кіреді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ТБИ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тұтынушылық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қоржынның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ағымдағы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кезеңдегі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өткен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базалық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кезеңдегі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қатынасы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есептеледі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ТБИ-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экономика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министрлігінің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Статистика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комитеті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есептейді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233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8317" y="116632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АКС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dirty="0" err="1">
                <a:solidFill>
                  <a:srgbClr val="0E4C28"/>
                </a:solidFill>
                <a:latin typeface="Verdana" panose="020B0604030504040204" pitchFamily="34" charset="0"/>
              </a:rPr>
              <a:t>Мәзірді</a:t>
            </a:r>
            <a:r>
              <a:rPr lang="ru-RU" dirty="0">
                <a:solidFill>
                  <a:srgbClr val="0E4C28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E4C28"/>
                </a:solidFill>
                <a:latin typeface="Verdana" panose="020B0604030504040204" pitchFamily="34" charset="0"/>
              </a:rPr>
              <a:t>тасалау</a:t>
            </a:r>
            <a:endParaRPr lang="ru-RU" dirty="0">
              <a:solidFill>
                <a:srgbClr val="0E4C28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нарығының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өтімділігін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және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пайыздық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мөлшерлемелерді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реттейді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кредиттік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белсенділігіне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ықпал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айналыстағы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массасының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көлеміне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тигізеді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Тұтастай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алғанда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3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түрге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бөлінеді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Ашық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базалық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жақын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пайыздық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нарығында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ұсынуға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аукциондар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нысанындағы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Ашық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бастамасы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Ашық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кезінде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тәуекелсіз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қағаздар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кепіл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пайдаланылады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қолжетімділік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тетіктер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-кредит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көлемін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түзету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жөніндегі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ашық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нәтижелері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қолжетімділік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нарығының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қысқамерзімді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пайыздық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мөлшерлемелерінің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құбылмалылығын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шектеу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Осы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бастамасы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жүргізіледі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262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Ең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төменгі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талаптар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құрылымдық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сондай-ақ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нарығындағы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пен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мөлшерлемелерді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реттеу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пайдаланылады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талаптардың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нормативтерін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ауыстыра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отырып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 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өздерінің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резервтеріне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сұранысын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реттейді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пайдалана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отырып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нарығындағы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қысқамерзімді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пайыздық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мөлшерлемелерді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етілетін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дәлізде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ұстап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мүмкіндік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беретін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деңгейде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қолдайды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Ең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төменгі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резервтік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талаптар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</a:rPr>
              <a:t>нормативтері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міндеттемелердің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әрбір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төменгі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резервтік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талаптардың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нормативі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1)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міндеттемелер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2%;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ұзақ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міндеттемелер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0%;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3)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шетел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валютасындағы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міндеттемелер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3%;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4)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шетел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валютасындағы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ұзақ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мерзімді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міндеттемелер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1%.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617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0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пен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макропруденциалдық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үздіксіз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істеуін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экономиканың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секторының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іскерлік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белсенділігін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қолдайтын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тәуекелдер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дағдарыстық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құбылыстары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жағдай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дербес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сондай-ақ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органдармен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іс-қимыл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жасай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отырып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бағытталған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шараларды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әзірлейді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1)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макроэкономикалық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факторларға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мониторинг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макропруденциалдық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3)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заңнамада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көзделген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тәртіппен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соңғы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қарыздарды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береді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Макропруденциалдық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саясатты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мақсатында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: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тәуекелдеріне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мониторинг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маңызы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қатарына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жатқызу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тәртібін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айқындайды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маңызы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тізімін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бетінше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органдармен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бірлесіп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құзыреті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шеңберінде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бағытталған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шараларды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жөніндегі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Кеңестің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қарауына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шығарады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;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16632"/>
            <a:ext cx="89644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дағдарысы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туындаған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туындау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қаупі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төнген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жағдайда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бетінше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Үкіметімен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бірлесіп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жекелеген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түрлерін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шектеулер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енгізеді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тәуекелдер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бөлігінің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жай-күйінің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нашарлауына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әкеп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соқтыратын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істеуіне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нұқсан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келтіретін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қызметтер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көрсетуді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тәуекелдері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маңызы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тәуекелдерін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қамтиды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Жүйелік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маңызы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бар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істеуіне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тұтастай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алғанда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жүйесінің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тәуелді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ұйымдары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Соңғы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берушінің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функциясы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тұрақтылықты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жәрдемдесу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жөніндегі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шеңберінде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идиосинкраттық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шокты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кешкен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жағынан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ауқатты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капиталдандырылған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уақытша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өтімсіз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соңғы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беруші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Өтімділіктің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идиосинкраттық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шогы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деп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клиенттердің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салымдарын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сәттік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жаппай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нәтижесінде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өтімді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қаражаты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тапшылығының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туындауын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қабылданған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890"/>
            <a:ext cx="90364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Салымдардың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мұндай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жылыстауы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тұрақтылығына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тікелей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етпейтін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салымшыларының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болжамдары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мінез-құлықтарына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ететін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оқиғаларға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себеп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мүмкін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Мысалы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мұндай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оқиғаларға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банкке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ақпараттық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шабуыл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макроэкономикалық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жағдайлардың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нашарлауы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жатады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Идиосинкраттық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шок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табиғатын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шок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триггерлерінің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ерекшелігін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қандай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банкілерге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әсерінің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іріктелуін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анықтайды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шоктарға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Банкі</a:t>
            </a:r>
            <a:r>
              <a:rPr lang="ru-RU" dirty="0"/>
              <a:t> </a:t>
            </a:r>
            <a:r>
              <a:rPr lang="ru-RU" dirty="0" err="1"/>
              <a:t>банктердің</a:t>
            </a:r>
            <a:r>
              <a:rPr lang="ru-RU" dirty="0"/>
              <a:t> </a:t>
            </a:r>
            <a:r>
              <a:rPr lang="ru-RU" dirty="0" err="1"/>
              <a:t>клиенттер</a:t>
            </a:r>
            <a:r>
              <a:rPr lang="ru-RU" dirty="0"/>
              <a:t> </a:t>
            </a:r>
            <a:r>
              <a:rPr lang="ru-RU" dirty="0" err="1"/>
              <a:t>алдындағы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міндеттемелерін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орындауын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жүйесінде</a:t>
            </a:r>
            <a:r>
              <a:rPr lang="ru-RU" dirty="0"/>
              <a:t> </a:t>
            </a:r>
            <a:r>
              <a:rPr lang="ru-RU" dirty="0" err="1"/>
              <a:t>жүйелік</a:t>
            </a:r>
            <a:r>
              <a:rPr lang="ru-RU" dirty="0"/>
              <a:t> </a:t>
            </a:r>
            <a:r>
              <a:rPr lang="ru-RU" dirty="0" err="1"/>
              <a:t>тәуекелдің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асуына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бермеу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сатыдағы</a:t>
            </a:r>
            <a:r>
              <a:rPr lang="ru-RU" dirty="0"/>
              <a:t> </a:t>
            </a:r>
            <a:r>
              <a:rPr lang="ru-RU" dirty="0" err="1"/>
              <a:t>қарыз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  <a:p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сатыдағы</a:t>
            </a:r>
            <a:r>
              <a:rPr lang="ru-RU" dirty="0"/>
              <a:t> </a:t>
            </a:r>
            <a:r>
              <a:rPr lang="ru-RU" dirty="0" err="1"/>
              <a:t>қарыздардың</a:t>
            </a:r>
            <a:r>
              <a:rPr lang="ru-RU" dirty="0"/>
              <a:t> </a:t>
            </a:r>
            <a:r>
              <a:rPr lang="ru-RU" dirty="0" err="1"/>
              <a:t>шарттары</a:t>
            </a:r>
            <a:r>
              <a:rPr lang="ru-RU" dirty="0"/>
              <a:t> </a:t>
            </a:r>
            <a:r>
              <a:rPr lang="ru-RU" u="sng" dirty="0" err="1">
                <a:hlinkClick r:id="rId2"/>
              </a:rPr>
              <a:t>Ұлттық</a:t>
            </a:r>
            <a:r>
              <a:rPr lang="ru-RU" u="sng" dirty="0">
                <a:hlinkClick r:id="rId2"/>
              </a:rPr>
              <a:t> Банк </a:t>
            </a:r>
            <a:r>
              <a:rPr lang="ru-RU" u="sng" dirty="0" err="1">
                <a:hlinkClick r:id="rId2"/>
              </a:rPr>
              <a:t>туралы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заңмен</a:t>
            </a:r>
            <a:r>
              <a:rPr lang="ru-RU" dirty="0"/>
              <a:t>, </a:t>
            </a:r>
            <a:r>
              <a:rPr lang="ru-RU" dirty="0" err="1"/>
              <a:t>тиісті</a:t>
            </a:r>
            <a:r>
              <a:rPr lang="ru-RU" u="sng" dirty="0">
                <a:hlinkClick r:id="rId3"/>
              </a:rPr>
              <a:t> </a:t>
            </a:r>
            <a:r>
              <a:rPr lang="ru-RU" u="sng" dirty="0" err="1">
                <a:hlinkClick r:id="rId3"/>
              </a:rPr>
              <a:t>Қағидалармен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u="sng" dirty="0" err="1">
                <a:hlinkClick r:id="rId4"/>
              </a:rPr>
              <a:t>Қағидаттарымен</a:t>
            </a:r>
            <a:r>
              <a:rPr lang="ru-RU" dirty="0"/>
              <a:t> </a:t>
            </a:r>
            <a:r>
              <a:rPr lang="ru-RU" dirty="0" err="1"/>
              <a:t>реттелген</a:t>
            </a:r>
            <a:r>
              <a:rPr lang="ru-RU" dirty="0"/>
              <a:t>.</a:t>
            </a:r>
          </a:p>
          <a:p>
            <a:r>
              <a:rPr lang="ru-RU" b="1" dirty="0" err="1"/>
              <a:t>Қазақстан</a:t>
            </a:r>
            <a:r>
              <a:rPr lang="ru-RU" b="1" dirty="0"/>
              <a:t> </a:t>
            </a:r>
            <a:r>
              <a:rPr lang="ru-RU" b="1" dirty="0" err="1"/>
              <a:t>Ұлттық</a:t>
            </a:r>
            <a:r>
              <a:rPr lang="ru-RU" b="1" dirty="0"/>
              <a:t> </a:t>
            </a:r>
            <a:r>
              <a:rPr lang="ru-RU" b="1" dirty="0" err="1"/>
              <a:t>Банкі</a:t>
            </a:r>
            <a:r>
              <a:rPr lang="ru-RU" b="1" dirty="0"/>
              <a:t> </a:t>
            </a:r>
            <a:r>
              <a:rPr lang="ru-RU" b="1" dirty="0" err="1"/>
              <a:t>соңғы</a:t>
            </a:r>
            <a:r>
              <a:rPr lang="ru-RU" b="1" dirty="0"/>
              <a:t> </a:t>
            </a:r>
            <a:r>
              <a:rPr lang="ru-RU" b="1" dirty="0" err="1"/>
              <a:t>сатыдағы</a:t>
            </a:r>
            <a:r>
              <a:rPr lang="ru-RU" b="1" dirty="0"/>
              <a:t> </a:t>
            </a:r>
            <a:r>
              <a:rPr lang="ru-RU" b="1" dirty="0" err="1"/>
              <a:t>қарыздарды</a:t>
            </a:r>
            <a:r>
              <a:rPr lang="ru-RU" b="1" dirty="0"/>
              <a:t> </a:t>
            </a:r>
            <a:r>
              <a:rPr lang="ru-RU" b="1" dirty="0" err="1"/>
              <a:t>келесі</a:t>
            </a:r>
            <a:r>
              <a:rPr lang="ru-RU" b="1" dirty="0"/>
              <a:t> </a:t>
            </a:r>
            <a:r>
              <a:rPr lang="ru-RU" b="1" dirty="0" err="1"/>
              <a:t>шарттармен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1)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қабілеті</a:t>
            </a:r>
            <a:r>
              <a:rPr lang="ru-RU" dirty="0"/>
              <a:t> бар </a:t>
            </a:r>
            <a:r>
              <a:rPr lang="ru-RU" dirty="0" err="1"/>
              <a:t>банктерге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валютада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Банкінің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қаржыландырудың</a:t>
            </a:r>
            <a:r>
              <a:rPr lang="ru-RU" dirty="0"/>
              <a:t> </a:t>
            </a:r>
            <a:r>
              <a:rPr lang="ru-RU" dirty="0" err="1"/>
              <a:t>ресми</a:t>
            </a:r>
            <a:r>
              <a:rPr lang="ru-RU" dirty="0"/>
              <a:t> </a:t>
            </a:r>
            <a:r>
              <a:rPr lang="ru-RU" dirty="0" err="1"/>
              <a:t>мөлшерлемесінен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деңгейде</a:t>
            </a:r>
            <a:r>
              <a:rPr lang="ru-RU" dirty="0"/>
              <a:t> </a:t>
            </a:r>
            <a:r>
              <a:rPr lang="ru-RU" dirty="0" err="1"/>
              <a:t>белгіленеді</a:t>
            </a:r>
            <a:r>
              <a:rPr lang="ru-RU" dirty="0"/>
              <a:t>;</a:t>
            </a:r>
          </a:p>
          <a:p>
            <a:r>
              <a:rPr lang="ru-RU" dirty="0"/>
              <a:t>4) 14-тен 90 </a:t>
            </a:r>
            <a:r>
              <a:rPr lang="ru-RU" dirty="0" err="1"/>
              <a:t>күнтізбелік</a:t>
            </a:r>
            <a:r>
              <a:rPr lang="ru-RU" dirty="0"/>
              <a:t> </a:t>
            </a:r>
            <a:r>
              <a:rPr lang="ru-RU" dirty="0" err="1"/>
              <a:t>күнге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;</a:t>
            </a:r>
          </a:p>
          <a:p>
            <a:r>
              <a:rPr lang="ru-RU" dirty="0"/>
              <a:t>5) банк </a:t>
            </a:r>
            <a:r>
              <a:rPr lang="ru-RU" dirty="0" err="1"/>
              <a:t>активтерімен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дандырылуымен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қарыз</a:t>
            </a:r>
            <a:r>
              <a:rPr lang="ru-RU" dirty="0"/>
              <a:t> </a:t>
            </a:r>
            <a:r>
              <a:rPr lang="ru-RU" dirty="0" err="1"/>
              <a:t>сомасы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болжамды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өтімділік</a:t>
            </a:r>
            <a:r>
              <a:rPr lang="ru-RU" dirty="0"/>
              <a:t> </a:t>
            </a:r>
            <a:r>
              <a:rPr lang="ru-RU" dirty="0" err="1"/>
              <a:t>тапшылығының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мөлшерінен</a:t>
            </a:r>
            <a:r>
              <a:rPr lang="ru-RU" dirty="0"/>
              <a:t> </a:t>
            </a:r>
            <a:r>
              <a:rPr lang="ru-RU" dirty="0" err="1"/>
              <a:t>аспауы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.</a:t>
            </a:r>
          </a:p>
          <a:p>
            <a:pPr algn="just"/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43808" y="188640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68497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жүргізудің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қолайлы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тәртібі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қолданылады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Рұқсат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етілген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тізбесі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кең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экспорттық-импорттық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рұқсат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етуді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талап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етпейді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капитал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қозғалысы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шектеулер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жоқ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заңнаманың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міндеттерінің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бірі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сыртқы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сектордың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объективті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статистикасын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операциялар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ақпараттық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қалыптастыру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8178" t="25665" r="37146" b="13308"/>
          <a:stretch/>
        </p:blipFill>
        <p:spPr bwMode="auto">
          <a:xfrm>
            <a:off x="323528" y="2924944"/>
            <a:ext cx="8064895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5292" t="13118" r="36024" b="34696"/>
          <a:stretch/>
        </p:blipFill>
        <p:spPr bwMode="auto">
          <a:xfrm>
            <a:off x="179512" y="116632"/>
            <a:ext cx="8640960" cy="3096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5612" t="12263" r="35542" b="19867"/>
          <a:stretch/>
        </p:blipFill>
        <p:spPr bwMode="auto">
          <a:xfrm>
            <a:off x="179512" y="3212976"/>
            <a:ext cx="8640960" cy="3362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-32749"/>
            <a:ext cx="87129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валютасы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валютасы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теңге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1993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жылғы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15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қарашада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енгізілді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аумағындағы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жалғыз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эмитенті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айналыстағы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белгілері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банкноттардан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монеталардан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тұрады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валютасының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валюта –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теңгесінің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дизайнының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тұжырымдамасына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сәйкес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әзірленеді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 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бейнесі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сипаттамалары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бұқаралық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ақпарат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құралдарында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жарияланады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айналысқа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шығарған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тиындары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құнымен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Республикасының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бүк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л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аумағында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төлемдерд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ң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түрлер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сондай-ақ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банк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шоттарына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енгізу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ақша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аудару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үш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қабылдауға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ндетт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банктер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пошта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операторы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шектеус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з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ұсатады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айырбастайды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банкноттар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айналыстағы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белгіленген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құны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Қазақстан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Ұлттық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Банкінің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инвестициялық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коллекциялық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монеталарды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сатып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алуы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Қазақстан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Ұлттық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Банкінің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 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нормативт</a:t>
            </a:r>
            <a:r>
              <a:rPr lang="en-US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i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к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құқықтық</a:t>
            </a:r>
            <a:r>
              <a:rPr lang="ru-RU" u="sng" dirty="0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 </a:t>
            </a:r>
            <a:r>
              <a:rPr lang="ru-RU" u="sng" dirty="0" err="1">
                <a:solidFill>
                  <a:srgbClr val="0E4C28"/>
                </a:solidFill>
                <a:latin typeface="Verdana" panose="020B0604030504040204" pitchFamily="34" charset="0"/>
                <a:hlinkClick r:id="rId2"/>
              </a:rPr>
              <a:t>актілерінде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белг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ленген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тәрт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ппен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асырылады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83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5452" t="8271" r="9246" b="25855"/>
          <a:stretch/>
        </p:blipFill>
        <p:spPr bwMode="auto">
          <a:xfrm>
            <a:off x="179512" y="0"/>
            <a:ext cx="8856984" cy="32849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256773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</TotalTime>
  <Words>2888</Words>
  <Application>Microsoft Office PowerPoint</Application>
  <PresentationFormat>Экран (4:3)</PresentationFormat>
  <Paragraphs>227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Times New Roman</vt:lpstr>
      <vt:lpstr>TimesNewRoman</vt:lpstr>
      <vt:lpstr>TimesNewRoman,Italic</vt:lpstr>
      <vt:lpstr>Trebuchet MS</vt:lpstr>
      <vt:lpstr>Verdana</vt:lpstr>
      <vt:lpstr>Wingdings</vt:lpstr>
      <vt:lpstr>Wingdings 3</vt:lpstr>
      <vt:lpstr>Аспект</vt:lpstr>
      <vt:lpstr>Банк туралы түсінік, оның түрлері, қызметтері. Қазақстандағы банк жүйесі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Банк туралы түсінік, оның түрлері, қызметтері. Қазақстандағы банк жүйесі</dc:title>
  <dc:creator>Лэйла</dc:creator>
  <cp:lastModifiedBy>Lenovo</cp:lastModifiedBy>
  <cp:revision>23</cp:revision>
  <dcterms:created xsi:type="dcterms:W3CDTF">2016-12-25T14:08:33Z</dcterms:created>
  <dcterms:modified xsi:type="dcterms:W3CDTF">2020-11-08T12:20:43Z</dcterms:modified>
</cp:coreProperties>
</file>